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72" r:id="rId4"/>
    <p:sldId id="264" r:id="rId5"/>
    <p:sldId id="262" r:id="rId6"/>
    <p:sldId id="271" r:id="rId7"/>
    <p:sldId id="259" r:id="rId8"/>
    <p:sldId id="279" r:id="rId9"/>
    <p:sldId id="261" r:id="rId10"/>
    <p:sldId id="265" r:id="rId11"/>
    <p:sldId id="266" r:id="rId12"/>
    <p:sldId id="285" r:id="rId13"/>
    <p:sldId id="286" r:id="rId14"/>
    <p:sldId id="287" r:id="rId15"/>
    <p:sldId id="282" r:id="rId16"/>
    <p:sldId id="284" r:id="rId17"/>
    <p:sldId id="283" r:id="rId18"/>
    <p:sldId id="288" r:id="rId19"/>
    <p:sldId id="290" r:id="rId20"/>
    <p:sldId id="295" r:id="rId21"/>
    <p:sldId id="291" r:id="rId22"/>
    <p:sldId id="294" r:id="rId23"/>
    <p:sldId id="293" r:id="rId24"/>
    <p:sldId id="292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2956"/>
  </p:normalViewPr>
  <p:slideViewPr>
    <p:cSldViewPr snapToGrid="0" snapToObjects="1">
      <p:cViewPr varScale="1">
        <p:scale>
          <a:sx n="59" d="100"/>
          <a:sy n="59" d="100"/>
        </p:scale>
        <p:origin x="1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FE3E1-CE66-5642-ABAB-0B82DA049F63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B0B48-FB51-6448-B16F-028177783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Burn status sig.</a:t>
            </a:r>
            <a:r>
              <a:rPr lang="en-US" baseline="0" dirty="0"/>
              <a:t> different</a:t>
            </a:r>
          </a:p>
          <a:p>
            <a:r>
              <a:rPr lang="en-US" dirty="0"/>
              <a:t>Grouped by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**Change to Annual</a:t>
            </a:r>
            <a:r>
              <a:rPr lang="en-US" baseline="0" dirty="0"/>
              <a:t> avg. high and annual avg. low temperature instead of </a:t>
            </a:r>
            <a:r>
              <a:rPr lang="en-US" baseline="0" dirty="0" err="1"/>
              <a:t>wamest</a:t>
            </a:r>
            <a:r>
              <a:rPr lang="en-US" baseline="0" dirty="0"/>
              <a:t>/coldest quarter.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5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78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1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81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5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Burn status sig.</a:t>
            </a:r>
            <a:r>
              <a:rPr lang="en-US" baseline="0" dirty="0"/>
              <a:t> different</a:t>
            </a:r>
          </a:p>
          <a:p>
            <a:r>
              <a:rPr lang="en-US" dirty="0"/>
              <a:t>Grouped by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Burn status sig.</a:t>
            </a:r>
            <a:r>
              <a:rPr lang="en-US" baseline="0" dirty="0"/>
              <a:t> </a:t>
            </a:r>
            <a:r>
              <a:rPr lang="en-US" baseline="0"/>
              <a:t>different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3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difference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Range: Pearson's Chi-squared test data:  </a:t>
            </a:r>
            <a:r>
              <a:rPr lang="en-US" dirty="0" err="1"/>
              <a:t>range.tax</a:t>
            </a:r>
            <a:r>
              <a:rPr lang="en-US" dirty="0"/>
              <a:t> </a:t>
            </a:r>
          </a:p>
          <a:p>
            <a:r>
              <a:rPr lang="en-US" dirty="0"/>
              <a:t>X-squared = 43.527, </a:t>
            </a:r>
            <a:r>
              <a:rPr lang="en-US" dirty="0" err="1"/>
              <a:t>df</a:t>
            </a:r>
            <a:r>
              <a:rPr lang="en-US" dirty="0"/>
              <a:t> = 18, p-value = 0.0006738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9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</a:t>
            </a:r>
            <a:r>
              <a:rPr lang="en-US" dirty="0"/>
              <a:t> and po4.ppm correlated</a:t>
            </a:r>
          </a:p>
          <a:p>
            <a:endParaRPr lang="en-US" dirty="0"/>
          </a:p>
          <a:p>
            <a:r>
              <a:rPr lang="en-US" dirty="0"/>
              <a:t>**Change phosphate to PCA of all soil characteristics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9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2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2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4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4392-2ED2-3C4B-AE26-70FCB9AE2E9B}" type="datetimeFigureOut">
              <a:rPr lang="en-US" smtClean="0"/>
              <a:t>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0" y="4241800"/>
            <a:ext cx="9144000" cy="2176623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Ectomycorrhizal recovery from fire in geographically isolated sky islands</a:t>
            </a:r>
          </a:p>
        </p:txBody>
      </p:sp>
    </p:spTree>
    <p:extLst>
      <p:ext uri="{BB962C8B-B14F-4D97-AF65-F5344CB8AC3E}">
        <p14:creationId xmlns:p14="http://schemas.microsoft.com/office/powerpoint/2010/main" val="150609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Taxonomic differences: class level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68" y="1436914"/>
            <a:ext cx="8210577" cy="5421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620" y="1504338"/>
            <a:ext cx="25662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504338"/>
            <a:ext cx="26202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1900" y="6312310"/>
            <a:ext cx="724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Burned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0754" y="6312310"/>
            <a:ext cx="776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Burned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0498" y="6315534"/>
            <a:ext cx="955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Unburned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1291" y="6315531"/>
            <a:ext cx="9531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Unburned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7690" y="6563034"/>
            <a:ext cx="17747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9461500" y="1727200"/>
            <a:ext cx="20955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Chi-square test:</a:t>
            </a:r>
          </a:p>
          <a:p>
            <a:r>
              <a:rPr lang="en-US" dirty="0"/>
              <a:t>N.S.</a:t>
            </a:r>
          </a:p>
        </p:txBody>
      </p:sp>
    </p:spTree>
    <p:extLst>
      <p:ext uri="{BB962C8B-B14F-4D97-AF65-F5344CB8AC3E}">
        <p14:creationId xmlns:p14="http://schemas.microsoft.com/office/powerpoint/2010/main" val="26331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8" y="1759982"/>
            <a:ext cx="5806668" cy="4177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Taxonomic differences: genus level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4781" y="6434653"/>
            <a:ext cx="475211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Chi-squared</a:t>
            </a:r>
            <a:r>
              <a:rPr lang="en-US" baseline="-25000"/>
              <a:t> </a:t>
            </a:r>
            <a:r>
              <a:rPr lang="en-US"/>
              <a:t>test: X</a:t>
            </a:r>
            <a:r>
              <a:rPr lang="en-US" baseline="-25000"/>
              <a:t>28</a:t>
            </a:r>
            <a:r>
              <a:rPr lang="en-US"/>
              <a:t> </a:t>
            </a:r>
            <a:r>
              <a:rPr lang="en-US" dirty="0"/>
              <a:t>= 54.541; p-value = 0.00193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707" y="1672506"/>
            <a:ext cx="256669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1028" y="1669988"/>
            <a:ext cx="256177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356" y="1759982"/>
            <a:ext cx="6057141" cy="4424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651" y="1669988"/>
            <a:ext cx="276859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12006" y="1669988"/>
            <a:ext cx="283409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800" y="5131210"/>
            <a:ext cx="724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Burned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8654" y="5131210"/>
            <a:ext cx="776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Burned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8398" y="5134434"/>
            <a:ext cx="955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Unburned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9191" y="5134431"/>
            <a:ext cx="9531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Unburned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6468" y="5131210"/>
            <a:ext cx="7243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Burned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05269" y="5131210"/>
            <a:ext cx="776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Burned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5066" y="5134434"/>
            <a:ext cx="955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Unburned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9889" y="5131210"/>
            <a:ext cx="9531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Unburned</a:t>
            </a:r>
          </a:p>
        </p:txBody>
      </p:sp>
    </p:spTree>
    <p:extLst>
      <p:ext uri="{BB962C8B-B14F-4D97-AF65-F5344CB8AC3E}">
        <p14:creationId xmlns:p14="http://schemas.microsoft.com/office/powerpoint/2010/main" val="40292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Range differences: Climate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6" y="1519084"/>
            <a:ext cx="9742868" cy="51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Range differences: Soil difference based on burn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22400"/>
            <a:ext cx="106426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72188" cy="2000250"/>
          </a:xfrm>
          <a:solidFill>
            <a:schemeClr val="accent3"/>
          </a:solidFill>
        </p:spPr>
        <p:txBody>
          <a:bodyPr>
            <a:normAutofit/>
          </a:bodyPr>
          <a:lstStyle/>
          <a:p>
            <a:r>
              <a:rPr lang="en-US" dirty="0"/>
              <a:t>Range differences: Soil difference based on burn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128587"/>
            <a:ext cx="640556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1" y="2310936"/>
            <a:ext cx="4216400" cy="3991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5125" y="324464"/>
            <a:ext cx="19421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Soil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775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Community similarities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99"/>
            <a:ext cx="12192000" cy="5129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3100" y="147161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Jaccard</a:t>
            </a:r>
            <a:r>
              <a:rPr lang="en-US" dirty="0"/>
              <a:t> dissimilarity 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7662" y="1471612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Morisita</a:t>
            </a:r>
            <a:r>
              <a:rPr lang="en-US" dirty="0"/>
              <a:t> dissimilarity index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1200" y="1986993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stress = 0.1727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54894" y="204453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stress = 0.1796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6092863"/>
            <a:ext cx="2082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ANOSIM:</a:t>
            </a:r>
          </a:p>
          <a:p>
            <a:r>
              <a:rPr lang="en-US" dirty="0"/>
              <a:t>R= 0.2730, p = 0.001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93535" y="6092863"/>
            <a:ext cx="214350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ANOSIM:</a:t>
            </a:r>
          </a:p>
          <a:p>
            <a:r>
              <a:rPr lang="en-US" dirty="0"/>
              <a:t>R= 0.2582, p = 0.001</a:t>
            </a:r>
          </a:p>
        </p:txBody>
      </p:sp>
    </p:spTree>
    <p:extLst>
      <p:ext uri="{BB962C8B-B14F-4D97-AF65-F5344CB8AC3E}">
        <p14:creationId xmlns:p14="http://schemas.microsoft.com/office/powerpoint/2010/main" val="207149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Community similarities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3100" y="147161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Jaccard</a:t>
            </a:r>
            <a:r>
              <a:rPr lang="en-US" dirty="0"/>
              <a:t> dissimilarity index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7662" y="1471612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Morisita</a:t>
            </a:r>
            <a:r>
              <a:rPr lang="en-US" dirty="0"/>
              <a:t> dissimilarity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8900" y="6731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r="4988"/>
          <a:stretch/>
        </p:blipFill>
        <p:spPr>
          <a:xfrm>
            <a:off x="6302354" y="1986993"/>
            <a:ext cx="5681553" cy="38677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7" r="5657"/>
          <a:stretch/>
        </p:blipFill>
        <p:spPr>
          <a:xfrm>
            <a:off x="330200" y="1986993"/>
            <a:ext cx="5692754" cy="38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What is causing the differential recovery?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Environmental causes?</a:t>
            </a:r>
          </a:p>
        </p:txBody>
      </p:sp>
    </p:spTree>
    <p:extLst>
      <p:ext uri="{BB962C8B-B14F-4D97-AF65-F5344CB8AC3E}">
        <p14:creationId xmlns:p14="http://schemas.microsoft.com/office/powerpoint/2010/main" val="66779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What is causing the differential recovery?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Environmental causes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There is a significant difference in soil characteristics between ranges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r="3823"/>
          <a:stretch/>
        </p:blipFill>
        <p:spPr>
          <a:xfrm>
            <a:off x="2819400" y="3168418"/>
            <a:ext cx="5486400" cy="3689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700" y="4203700"/>
            <a:ext cx="1955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Mantel r = 0.3462</a:t>
            </a:r>
          </a:p>
          <a:p>
            <a:r>
              <a:rPr lang="en-US" dirty="0"/>
              <a:t>p = 0.001 </a:t>
            </a:r>
          </a:p>
        </p:txBody>
      </p:sp>
    </p:spTree>
    <p:extLst>
      <p:ext uri="{BB962C8B-B14F-4D97-AF65-F5344CB8AC3E}">
        <p14:creationId xmlns:p14="http://schemas.microsoft.com/office/powerpoint/2010/main" val="109372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What is causing the differential recovery?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Environmental causes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Climatic difference between ranges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95331"/>
              </p:ext>
            </p:extLst>
          </p:nvPr>
        </p:nvGraphicFramePr>
        <p:xfrm>
          <a:off x="1651000" y="3907366"/>
          <a:ext cx="8293100" cy="1528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5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Climatic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variable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T-statistic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of freedom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temp. warmest quarter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-0.9144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>
                          <a:solidFill>
                            <a:schemeClr val="tx1"/>
                          </a:solidFill>
                        </a:rPr>
                        <a:t>5.5650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tx1"/>
                          </a:solidFill>
                        </a:rPr>
                        <a:t>0.3984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Avg.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temp. coldest quarter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dirty="0"/>
                        <a:t>4.0145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5.7427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0.0077*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1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Annual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recipitation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dirty="0"/>
                        <a:t>6.2444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4.7527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0.0019*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8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Background: Disturbances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900" y="1502543"/>
            <a:ext cx="1176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Disturbance assists in maintaining species diversity </a:t>
            </a:r>
            <a:r>
              <a:rPr lang="en-US" sz="1600" dirty="0" err="1"/>
              <a:t>Peay</a:t>
            </a:r>
            <a:r>
              <a:rPr lang="en-US" sz="1600" dirty="0"/>
              <a:t> et al. 2009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Favors species that are poor competitors </a:t>
            </a:r>
            <a:r>
              <a:rPr lang="en-US" sz="1600" dirty="0" err="1">
                <a:solidFill>
                  <a:prstClr val="black"/>
                </a:solidFill>
              </a:rPr>
              <a:t>Peay</a:t>
            </a:r>
            <a:r>
              <a:rPr lang="en-US" sz="1600" dirty="0">
                <a:solidFill>
                  <a:prstClr val="black"/>
                </a:solidFill>
              </a:rPr>
              <a:t> et al. 2009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Fire has been shown to significantly affect soil chemistry and nutrient avail.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	</a:t>
            </a:r>
            <a:r>
              <a:rPr lang="nb-NO" sz="1600" dirty="0" err="1">
                <a:solidFill>
                  <a:prstClr val="black"/>
                </a:solidFill>
              </a:rPr>
              <a:t>Neary</a:t>
            </a:r>
            <a:r>
              <a:rPr lang="nb-NO" sz="1600" dirty="0">
                <a:solidFill>
                  <a:prstClr val="black"/>
                </a:solidFill>
              </a:rPr>
              <a:t> et al. 1999; </a:t>
            </a:r>
            <a:r>
              <a:rPr lang="nb-NO" sz="1600" dirty="0" err="1">
                <a:solidFill>
                  <a:prstClr val="black"/>
                </a:solidFill>
              </a:rPr>
              <a:t>Certini</a:t>
            </a:r>
            <a:r>
              <a:rPr lang="nb-NO" sz="1600" dirty="0">
                <a:solidFill>
                  <a:prstClr val="black"/>
                </a:solidFill>
              </a:rPr>
              <a:t> 2005; Hart et al. 2005 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Loss of organic material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Short term and long term changes in nutrients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652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What is causing the differential recovery?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50" y="1489502"/>
            <a:ext cx="11772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Environmental causes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Climatic difference between ranges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51101"/>
              </p:ext>
            </p:extLst>
          </p:nvPr>
        </p:nvGraphicFramePr>
        <p:xfrm>
          <a:off x="2032000" y="2812941"/>
          <a:ext cx="81280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Jaccard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Morisita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96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lang="en-US" sz="1600" baseline="30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r>
                        <a:rPr lang="en-US" sz="1600" baseline="30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0.0599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 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0.0691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Phosphate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0.0571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 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Precipitation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0.0574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0.0636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Range:phosphate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0.0360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0.0280*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0.0302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Range:precipitation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0.0494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0.0080*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Phosphate:precipitation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0.0327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0.0450*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0.0403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0.0210*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All</a:t>
                      </a:r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0.0448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0.0030*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0.0130*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0.3373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0.3486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9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What is causing the differential recovery?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Environmental causes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Climatic difference between ranges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Species pool within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Different species pools will affect what is available to colonize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It seems that the same genera are present </a:t>
            </a:r>
            <a:r>
              <a:rPr lang="en-US" sz="2800" dirty="0">
                <a:sym typeface="Wingdings"/>
              </a:rPr>
              <a:t> finer taxonomic scale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65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What is causing the differential recovery?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Environmental causes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Both ranges have similar soil responses to fire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There is a significant difference in soil characteristics between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Climatic difference between ranges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Species pool within ranges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Different species pools will affect what is available to colonize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4406900"/>
            <a:ext cx="1177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/>
              <a:t>Pool all unburned EM data for EM in both Santa Catalina and </a:t>
            </a:r>
            <a:r>
              <a:rPr lang="en-US" sz="2800" dirty="0" err="1"/>
              <a:t>Pinaleno</a:t>
            </a:r>
            <a:r>
              <a:rPr lang="en-US" sz="2800" dirty="0"/>
              <a:t> Mts.</a:t>
            </a:r>
          </a:p>
          <a:p>
            <a:pPr lvl="1"/>
            <a:r>
              <a:rPr lang="en-US" sz="2800" dirty="0"/>
              <a:t>Look to see if the community compositions of these two ranges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414689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200" y="1536700"/>
            <a:ext cx="1177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Functional role of dominant EM fungi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Primary and secondary EM colonizers</a:t>
            </a:r>
          </a:p>
        </p:txBody>
      </p:sp>
    </p:spTree>
    <p:extLst>
      <p:ext uri="{BB962C8B-B14F-4D97-AF65-F5344CB8AC3E}">
        <p14:creationId xmlns:p14="http://schemas.microsoft.com/office/powerpoint/2010/main" val="192063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Questions/suggestions?</a:t>
            </a:r>
          </a:p>
        </p:txBody>
      </p:sp>
    </p:spTree>
    <p:extLst>
      <p:ext uri="{BB962C8B-B14F-4D97-AF65-F5344CB8AC3E}">
        <p14:creationId xmlns:p14="http://schemas.microsoft.com/office/powerpoint/2010/main" val="1461660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Abundance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9550" y="2603500"/>
            <a:ext cx="66929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ECM root biomass</a:t>
            </a:r>
          </a:p>
          <a:p>
            <a:r>
              <a:rPr lang="en-US" sz="2800" dirty="0"/>
              <a:t>(ECM root biomass + non-ECM root biomass)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5100" y="2788166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100</a:t>
            </a:r>
          </a:p>
        </p:txBody>
      </p:sp>
    </p:spTree>
    <p:extLst>
      <p:ext uri="{BB962C8B-B14F-4D97-AF65-F5344CB8AC3E}">
        <p14:creationId xmlns:p14="http://schemas.microsoft.com/office/powerpoint/2010/main" val="210002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Background: Ectomycorrhizal fungi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900" y="1502543"/>
            <a:ext cx="11760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Ectomycorrhizal (EM) fungi are important components of forest ecosystems</a:t>
            </a:r>
            <a:endParaRPr lang="en-US" sz="1600" dirty="0"/>
          </a:p>
          <a:p>
            <a:pPr lvl="0"/>
            <a:r>
              <a:rPr lang="en-US" sz="1600" dirty="0">
                <a:solidFill>
                  <a:prstClr val="black"/>
                </a:solidFill>
              </a:rPr>
              <a:t>	Read &amp; Smith 1997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Derive carbon from host plants in exchange for water and nutrients </a:t>
            </a:r>
          </a:p>
          <a:p>
            <a:pPr lvl="0"/>
            <a:r>
              <a:rPr lang="en-US" sz="2800" dirty="0">
                <a:solidFill>
                  <a:prstClr val="black"/>
                </a:solidFill>
              </a:rPr>
              <a:t>	</a:t>
            </a:r>
            <a:r>
              <a:rPr lang="en-US" sz="1600" dirty="0">
                <a:solidFill>
                  <a:prstClr val="black"/>
                </a:solidFill>
              </a:rPr>
              <a:t>Read &amp; Smith 1997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Fire reduces the number and diversity of underground EM propagules </a:t>
            </a:r>
          </a:p>
          <a:p>
            <a:r>
              <a:rPr lang="en-US" sz="2800" dirty="0"/>
              <a:t>	</a:t>
            </a:r>
            <a:r>
              <a:rPr lang="en-US" sz="1600" dirty="0" err="1"/>
              <a:t>Peay</a:t>
            </a:r>
            <a:r>
              <a:rPr lang="en-US" sz="1600" dirty="0"/>
              <a:t> et al. 2009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fire adapted fungi </a:t>
            </a:r>
            <a:r>
              <a:rPr lang="mr-IN" sz="2800" dirty="0"/>
              <a:t>–</a:t>
            </a:r>
            <a:r>
              <a:rPr lang="en-US" sz="2800" dirty="0"/>
              <a:t> </a:t>
            </a:r>
            <a:r>
              <a:rPr lang="en-US" sz="2800" i="1" dirty="0" err="1"/>
              <a:t>Rhizopogon</a:t>
            </a:r>
            <a:r>
              <a:rPr lang="en-US" sz="2800" i="1" dirty="0"/>
              <a:t> </a:t>
            </a:r>
            <a:r>
              <a:rPr lang="en-US" sz="2800" dirty="0"/>
              <a:t>spp. , </a:t>
            </a:r>
            <a:r>
              <a:rPr lang="en-US" sz="2800" i="1" dirty="0" err="1"/>
              <a:t>Wilcoxina</a:t>
            </a:r>
            <a:r>
              <a:rPr lang="en-US" sz="2800" i="1" dirty="0"/>
              <a:t> </a:t>
            </a:r>
            <a:r>
              <a:rPr lang="en-US" sz="2800" dirty="0"/>
              <a:t>spp.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376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25563"/>
            <a:ext cx="116713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Questions: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Do ectomycorrhizal communities in spatially separated forests show a similar pattern of recovery from fire disturbance?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If not, what could be the underlying cause (e.g. is it stochastic, based on available species pool, historical)?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Hypotheses:</a:t>
            </a:r>
          </a:p>
          <a:p>
            <a:r>
              <a:rPr lang="en-US" dirty="0"/>
              <a:t>Burned sites will show higher diversity than unburned.</a:t>
            </a:r>
          </a:p>
          <a:p>
            <a:r>
              <a:rPr lang="en-US" dirty="0"/>
              <a:t>Geography will have a stronger influence than burn status on the structure of the EM community.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Major questions/hypotheses</a:t>
            </a:r>
          </a:p>
        </p:txBody>
      </p:sp>
    </p:spTree>
    <p:extLst>
      <p:ext uri="{BB962C8B-B14F-4D97-AF65-F5344CB8AC3E}">
        <p14:creationId xmlns:p14="http://schemas.microsoft.com/office/powerpoint/2010/main" val="181750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489"/>
          <a:stretch/>
        </p:blipFill>
        <p:spPr>
          <a:xfrm>
            <a:off x="0" y="-2099534"/>
            <a:ext cx="12560300" cy="895753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>
              <a:alpha val="77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Background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055813"/>
            <a:ext cx="9372600" cy="3748087"/>
          </a:xfrm>
          <a:solidFill>
            <a:schemeClr val="bg1">
              <a:alpha val="47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We sampled in the </a:t>
            </a:r>
            <a:r>
              <a:rPr lang="en-US" dirty="0" err="1"/>
              <a:t>Pinaleno</a:t>
            </a:r>
            <a:r>
              <a:rPr lang="en-US" dirty="0"/>
              <a:t> and Santa Catalina </a:t>
            </a:r>
            <a:r>
              <a:rPr lang="en-US" dirty="0" err="1"/>
              <a:t>Mts</a:t>
            </a:r>
            <a:endParaRPr lang="en-US" dirty="0"/>
          </a:p>
          <a:p>
            <a:pPr lvl="1"/>
            <a:r>
              <a:rPr lang="en-US" dirty="0"/>
              <a:t>Located at a similar latitude</a:t>
            </a:r>
          </a:p>
          <a:p>
            <a:r>
              <a:rPr lang="en-US" dirty="0"/>
              <a:t>Both ranges experienced burns ~ 14 years ago.</a:t>
            </a:r>
          </a:p>
          <a:p>
            <a:pPr lvl="1"/>
            <a:r>
              <a:rPr lang="en-US" dirty="0"/>
              <a:t>2004 </a:t>
            </a:r>
            <a:r>
              <a:rPr lang="en-US" dirty="0" err="1"/>
              <a:t>Nutall</a:t>
            </a:r>
            <a:r>
              <a:rPr lang="en-US" dirty="0"/>
              <a:t>-Gibson complex</a:t>
            </a:r>
          </a:p>
          <a:p>
            <a:pPr lvl="1"/>
            <a:r>
              <a:rPr lang="en-US" dirty="0"/>
              <a:t>2002 Bullock Fire</a:t>
            </a:r>
          </a:p>
          <a:p>
            <a:pPr lvl="1"/>
            <a:r>
              <a:rPr lang="en-US" dirty="0"/>
              <a:t>2003 Aspen Fire`</a:t>
            </a:r>
          </a:p>
        </p:txBody>
      </p:sp>
    </p:spTree>
    <p:extLst>
      <p:ext uri="{BB962C8B-B14F-4D97-AF65-F5344CB8AC3E}">
        <p14:creationId xmlns:p14="http://schemas.microsoft.com/office/powerpoint/2010/main" val="88209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Sampling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895475" y="1928813"/>
            <a:ext cx="8401050" cy="4286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2" idx="0"/>
            <a:endCxn id="2" idx="2"/>
          </p:cNvCxnSpPr>
          <p:nvPr/>
        </p:nvCxnSpPr>
        <p:spPr>
          <a:xfrm>
            <a:off x="6096000" y="1928813"/>
            <a:ext cx="0" cy="4286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0926" y="1442522"/>
            <a:ext cx="15573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Pinaleno</a:t>
            </a:r>
            <a:r>
              <a:rPr lang="en-US" dirty="0"/>
              <a:t> Mts.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9887" y="1442522"/>
            <a:ext cx="201929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Santa Catalina Mts</a:t>
            </a:r>
            <a:r>
              <a:rPr lang="en-US" dirty="0"/>
              <a:t>.</a:t>
            </a:r>
          </a:p>
        </p:txBody>
      </p:sp>
      <p:cxnSp>
        <p:nvCxnSpPr>
          <p:cNvPr id="10" name="Straight Connector 9"/>
          <p:cNvCxnSpPr>
            <a:stCxn id="2" idx="1"/>
            <a:endCxn id="2" idx="3"/>
          </p:cNvCxnSpPr>
          <p:nvPr/>
        </p:nvCxnSpPr>
        <p:spPr>
          <a:xfrm>
            <a:off x="1895475" y="4071938"/>
            <a:ext cx="84010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750" y="2753023"/>
            <a:ext cx="9334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Burned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8138" y="4919147"/>
            <a:ext cx="126206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Unburned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05013" y="2055685"/>
            <a:ext cx="39433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6 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05013" y="4182562"/>
            <a:ext cx="39433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6 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7920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5 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7920" y="2077165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5 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9186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9186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58264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58264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56102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233"/>
            <a:ext cx="6032500" cy="41271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000" y="1549733"/>
            <a:ext cx="26797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5630" y="1550358"/>
            <a:ext cx="2683540" cy="36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Range differences: Diversity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0" y="1613233"/>
            <a:ext cx="6059740" cy="4127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4630" y="1549108"/>
            <a:ext cx="26797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2260" y="1549733"/>
            <a:ext cx="2683540" cy="36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</a:t>
            </a:r>
          </a:p>
        </p:txBody>
      </p:sp>
    </p:spTree>
    <p:extLst>
      <p:ext uri="{BB962C8B-B14F-4D97-AF65-F5344CB8AC3E}">
        <p14:creationId xmlns:p14="http://schemas.microsoft.com/office/powerpoint/2010/main" val="990930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Range differences: Diversity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52027"/>
              </p:ext>
            </p:extLst>
          </p:nvPr>
        </p:nvGraphicFramePr>
        <p:xfrm>
          <a:off x="1854200" y="2232660"/>
          <a:ext cx="81153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Fisher’s 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Shannon’s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ysClr val="windowText" lastClr="000000"/>
                          </a:solidFill>
                        </a:rPr>
                        <a:t>ANOVA</a:t>
                      </a:r>
                      <a:endParaRPr lang="en-US" sz="2400" b="1" baseline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F-Value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F-Value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P-value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Burn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4.9418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0.03417*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2400" dirty="0">
                          <a:solidFill>
                            <a:sysClr val="windowText" lastClr="000000"/>
                          </a:solidFill>
                        </a:rPr>
                        <a:t>7.4707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2400" dirty="0">
                          <a:solidFill>
                            <a:sysClr val="windowText" lastClr="000000"/>
                          </a:solidFill>
                        </a:rPr>
                        <a:t>0.009561*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1.2954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N.S.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>
                          <a:solidFill>
                            <a:sysClr val="windowText" lastClr="000000"/>
                          </a:solidFill>
                        </a:rPr>
                        <a:t>0.0466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dirty="0">
                          <a:solidFill>
                            <a:sysClr val="windowText" lastClr="000000"/>
                          </a:solidFill>
                        </a:rPr>
                        <a:t>0.830240 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134">
                <a:tc>
                  <a:txBody>
                    <a:bodyPr/>
                    <a:lstStyle/>
                    <a:p>
                      <a:r>
                        <a:rPr lang="en-US" sz="2400" dirty="0"/>
                        <a:t>Burn status:</a:t>
                      </a:r>
                      <a:r>
                        <a:rPr lang="en-US" sz="2400" baseline="0" dirty="0"/>
                        <a:t> range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0.6771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N.S.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>
                          <a:solidFill>
                            <a:sysClr val="windowText" lastClr="000000"/>
                          </a:solidFill>
                        </a:rPr>
                        <a:t>0.1716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400" dirty="0">
                          <a:solidFill>
                            <a:sysClr val="windowText" lastClr="000000"/>
                          </a:solidFill>
                        </a:rPr>
                        <a:t>0.681079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1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304504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/>
              <a:t>Species accumulation </a:t>
            </a:r>
            <a:br>
              <a:rPr lang="en-US" dirty="0"/>
            </a:br>
            <a:r>
              <a:rPr lang="en-US" dirty="0"/>
              <a:t>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b="50367"/>
          <a:stretch/>
        </p:blipFill>
        <p:spPr>
          <a:xfrm>
            <a:off x="8807246" y="87731"/>
            <a:ext cx="3387216" cy="340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8130" y="73740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 - burned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04671" y="73740"/>
            <a:ext cx="2900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Pinaleno</a:t>
            </a:r>
            <a:r>
              <a:rPr lang="en-US" dirty="0"/>
              <a:t> Mts. - unburned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1"/>
          <a:stretch/>
        </p:blipFill>
        <p:spPr>
          <a:xfrm>
            <a:off x="5334000" y="3735230"/>
            <a:ext cx="6858000" cy="32224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78130" y="3513378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 - burned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7" r="44767" b="50367"/>
          <a:stretch/>
        </p:blipFill>
        <p:spPr>
          <a:xfrm>
            <a:off x="8807246" y="3531184"/>
            <a:ext cx="381001" cy="34038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30928" y="3528126"/>
            <a:ext cx="308241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Santa Catalina Mts. - unburned</a:t>
            </a:r>
          </a:p>
        </p:txBody>
      </p:sp>
    </p:spTree>
    <p:extLst>
      <p:ext uri="{BB962C8B-B14F-4D97-AF65-F5344CB8AC3E}">
        <p14:creationId xmlns:p14="http://schemas.microsoft.com/office/powerpoint/2010/main" val="15100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5192</TotalTime>
  <Words>934</Words>
  <Application>Microsoft Macintosh PowerPoint</Application>
  <PresentationFormat>Widescreen</PresentationFormat>
  <Paragraphs>260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Wingdings</vt:lpstr>
      <vt:lpstr>Office Theme</vt:lpstr>
      <vt:lpstr>Ectomycorrhizal recovery from fire in geographically isolated sky islands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Range differences: Diversity</vt:lpstr>
      <vt:lpstr>Range differences: Diversity</vt:lpstr>
      <vt:lpstr>Species accumulation  curves</vt:lpstr>
      <vt:lpstr>Taxonomic differences: class level</vt:lpstr>
      <vt:lpstr>Taxonomic differences: genus level</vt:lpstr>
      <vt:lpstr>Range differences: Climate</vt:lpstr>
      <vt:lpstr>Range differences: Soil difference based on burn</vt:lpstr>
      <vt:lpstr>Range differences: Soil difference based on burn</vt:lpstr>
      <vt:lpstr>Community similarities</vt:lpstr>
      <vt:lpstr>Community similarities</vt:lpstr>
      <vt:lpstr>What is causing the differential recovery?</vt:lpstr>
      <vt:lpstr>What is causing the differential recovery?</vt:lpstr>
      <vt:lpstr>What is causing the differential recovery?</vt:lpstr>
      <vt:lpstr>What is causing the differential recovery?</vt:lpstr>
      <vt:lpstr>What is causing the differential recovery?</vt:lpstr>
      <vt:lpstr>What is causing the differential recovery?</vt:lpstr>
      <vt:lpstr>Conclusions</vt:lpstr>
      <vt:lpstr>Questions/suggestions?</vt:lpstr>
      <vt:lpstr>Abundance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Bowman</dc:creator>
  <cp:lastModifiedBy>Microsoft Office User</cp:lastModifiedBy>
  <cp:revision>183</cp:revision>
  <dcterms:created xsi:type="dcterms:W3CDTF">2017-08-16T19:51:54Z</dcterms:created>
  <dcterms:modified xsi:type="dcterms:W3CDTF">2018-01-20T21:46:11Z</dcterms:modified>
</cp:coreProperties>
</file>